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780" r:id="rId1"/>
  </p:sldMasterIdLst>
  <p:notesMasterIdLst>
    <p:notesMasterId r:id="rId29"/>
  </p:notesMasterIdLst>
  <p:handoutMasterIdLst>
    <p:handoutMasterId r:id="rId30"/>
  </p:handoutMasterIdLst>
  <p:sldIdLst>
    <p:sldId id="361" r:id="rId2"/>
    <p:sldId id="389" r:id="rId3"/>
    <p:sldId id="341" r:id="rId4"/>
    <p:sldId id="383" r:id="rId5"/>
    <p:sldId id="315" r:id="rId6"/>
    <p:sldId id="385" r:id="rId7"/>
    <p:sldId id="375" r:id="rId8"/>
    <p:sldId id="322" r:id="rId9"/>
    <p:sldId id="391" r:id="rId10"/>
    <p:sldId id="393" r:id="rId11"/>
    <p:sldId id="392" r:id="rId12"/>
    <p:sldId id="384" r:id="rId13"/>
    <p:sldId id="390" r:id="rId14"/>
    <p:sldId id="324" r:id="rId15"/>
    <p:sldId id="386" r:id="rId16"/>
    <p:sldId id="325" r:id="rId17"/>
    <p:sldId id="376" r:id="rId18"/>
    <p:sldId id="377" r:id="rId19"/>
    <p:sldId id="378" r:id="rId20"/>
    <p:sldId id="359" r:id="rId21"/>
    <p:sldId id="354" r:id="rId22"/>
    <p:sldId id="338" r:id="rId23"/>
    <p:sldId id="339" r:id="rId24"/>
    <p:sldId id="340" r:id="rId25"/>
    <p:sldId id="271" r:id="rId26"/>
    <p:sldId id="360" r:id="rId27"/>
    <p:sldId id="380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wakawele" initials="MM" lastIdx="1" clrIdx="0">
    <p:extLst>
      <p:ext uri="{19B8F6BF-5375-455C-9EA6-DF929625EA0E}">
        <p15:presenceInfo xmlns:p15="http://schemas.microsoft.com/office/powerpoint/2012/main" xmlns="" userId="120a9c37062e58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13" autoAdjust="0"/>
    <p:restoredTop sz="89170" autoAdjust="0"/>
  </p:normalViewPr>
  <p:slideViewPr>
    <p:cSldViewPr>
      <p:cViewPr varScale="1">
        <p:scale>
          <a:sx n="73" d="100"/>
          <a:sy n="73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PERFORMANCE OF CANDIDATES IN SCIENCE </a:t>
            </a:r>
            <a:r>
              <a:rPr lang="en-US" dirty="0" smtClean="0"/>
              <a:t>AT </a:t>
            </a:r>
            <a:r>
              <a:rPr lang="en-US" dirty="0" smtClean="0">
                <a:solidFill>
                  <a:srgbClr val="002060"/>
                </a:solidFill>
              </a:rPr>
              <a:t>RAPHAEL KOMBE SECONDARY </a:t>
            </a:r>
            <a:r>
              <a:rPr lang="en-US" dirty="0">
                <a:solidFill>
                  <a:srgbClr val="002060"/>
                </a:solidFill>
              </a:rPr>
              <a:t>SCHOOL</a:t>
            </a:r>
            <a:r>
              <a:rPr lang="en-US" baseline="0" dirty="0">
                <a:solidFill>
                  <a:srgbClr val="002060"/>
                </a:solidFill>
              </a:rPr>
              <a:t> LEVEL</a:t>
            </a:r>
            <a:endParaRPr lang="en-US" dirty="0">
              <a:solidFill>
                <a:srgbClr val="002060"/>
              </a:solidFill>
            </a:endParaRPr>
          </a:p>
        </c:rich>
      </c:tx>
      <c:layout>
        <c:manualLayout>
          <c:xMode val="edge"/>
          <c:yMode val="edge"/>
          <c:x val="0.14148731408573986"/>
          <c:y val="2.3809523809523832E-2"/>
        </c:manualLayout>
      </c:layout>
      <c:spPr>
        <a:noFill/>
        <a:ln>
          <a:noFill/>
        </a:ln>
        <a:effectLst/>
      </c:spPr>
    </c:title>
    <c:view3D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SATISFACTORY (7-8)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54</c:v>
                </c:pt>
                <c:pt idx="1">
                  <c:v>51</c:v>
                </c:pt>
                <c:pt idx="2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C3D-46C2-BF56-8FC3224FC82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FAILED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</c:v>
                </c:pt>
                <c:pt idx="1">
                  <c:v>49</c:v>
                </c:pt>
                <c:pt idx="2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C3D-46C2-BF56-8FC3224FC82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PASSED (1-6)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32</c:v>
                </c:pt>
                <c:pt idx="1">
                  <c:v>30</c:v>
                </c:pt>
                <c:pt idx="2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C3D-46C2-BF56-8FC3224FC829}"/>
            </c:ext>
          </c:extLst>
        </c:ser>
        <c:dLbls>
          <c:showVal val="1"/>
        </c:dLbls>
        <c:gapWidth val="65"/>
        <c:shape val="box"/>
        <c:axId val="138974720"/>
        <c:axId val="138976256"/>
        <c:axId val="0"/>
      </c:bar3DChart>
      <c:catAx>
        <c:axId val="1389747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976256"/>
        <c:crosses val="autoZero"/>
        <c:auto val="1"/>
        <c:lblAlgn val="ctr"/>
        <c:lblOffset val="100"/>
      </c:catAx>
      <c:valAx>
        <c:axId val="13897625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tickLblPos val="none"/>
        <c:crossAx val="1389747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775955088947216"/>
          <c:y val="0.91066872585254011"/>
          <c:w val="0.79836978710994355"/>
          <c:h val="7.1971416835462071E-2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1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rgbClr val="0000FF"/>
                </a:solidFill>
              </a:rPr>
              <a:t>NATIONAL LEVEL </a:t>
            </a:r>
            <a:r>
              <a:rPr lang="en-US" dirty="0" smtClean="0">
                <a:solidFill>
                  <a:schemeClr val="tx1"/>
                </a:solidFill>
              </a:rPr>
              <a:t>SCIENCE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MEAN SCORES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SCIENCE MEAN SCORES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0.33940000000000103</c:v>
                </c:pt>
                <c:pt idx="1">
                  <c:v>0.17169999999999999</c:v>
                </c:pt>
                <c:pt idx="2">
                  <c:v>0.32830000000000104</c:v>
                </c:pt>
                <c:pt idx="3">
                  <c:v>0.35280000000000072</c:v>
                </c:pt>
              </c:numCache>
            </c:numRef>
          </c:val>
        </c:ser>
        <c:dLbls>
          <c:showVal val="1"/>
        </c:dLbls>
        <c:gapWidth val="65"/>
        <c:axId val="138543488"/>
        <c:axId val="138545024"/>
      </c:barChart>
      <c:catAx>
        <c:axId val="1385434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1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45024"/>
        <c:crosses val="autoZero"/>
        <c:auto val="1"/>
        <c:lblAlgn val="ctr"/>
        <c:lblOffset val="100"/>
      </c:catAx>
      <c:valAx>
        <c:axId val="1385450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tickLblPos val="none"/>
        <c:crossAx val="13854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6F601A-03F8-48A7-901D-788704FA5694}" type="datetimeFigureOut">
              <a:rPr lang="en-US"/>
              <a:pPr>
                <a:defRPr/>
              </a:pPr>
              <a:t>6/30/2020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E66E50B-D1FE-4D06-986D-C5CC73C1EC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213640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Reserch Project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1F296A-D85C-4004-9815-A35C2ECC2CC1}" type="datetimeFigureOut">
              <a:rPr lang="en-US"/>
              <a:pPr>
                <a:defRPr/>
              </a:pPr>
              <a:t>6/30/2020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00453C-B1D7-4639-B6D4-F063C7A3EA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Gilbertha Mulenga</a:t>
            </a:r>
          </a:p>
        </p:txBody>
      </p:sp>
    </p:spTree>
    <p:extLst>
      <p:ext uri="{BB962C8B-B14F-4D97-AF65-F5344CB8AC3E}">
        <p14:creationId xmlns:p14="http://schemas.microsoft.com/office/powerpoint/2010/main" xmlns="" val="1808999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00453C-B1D7-4639-B6D4-F063C7A3EA6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8346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576D9D-AB54-4481-AAE2-49BE1D360780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9221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B481E-619B-43B3-8EC0-8A4AE9968A49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E8233-FA76-4F82-80B1-F2FDA7BA3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2A4AC-9C45-4C9B-81DA-6512CE5B81A5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AF34-6451-4E83-9259-253F41C75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0C090-204A-4547-8295-D8BBE6A54D21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ECEB2-BC4B-483A-B4EB-B2F716A73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0FA73-8232-42DC-A818-D3757BB69EFB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B9F6E-9B00-4014-BF87-1629B5A4F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0328E-3435-43D7-A131-89CDD7E4E70D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3076-E415-42C9-B89C-A7728B7F9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A8F7-35A3-4071-B9D7-7CE062A07AA8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C3A34-E4C1-4855-96A0-022DF5C5A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C35D5-6FF9-4577-B347-A3A69B907D92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6D38F-1E24-4DAB-891F-8D462CE90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879E5-652C-40AA-8266-9EEF01E28F84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03477-22D3-48CB-83A0-EA58D7C14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93AD0-0A36-4FD2-BA6C-B3D488E90EA2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F4FFB-9E45-4F6B-8EE5-DB9FDC267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424E9-F939-4C69-91A2-A3F2BC451C37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69A8A-724C-4E9D-985C-18C0F1A56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7CA5-3D2F-4096-8E66-846C6046F774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C7B10-98D7-4E3F-89BB-1B9EB38B7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C27EE1-843F-4E94-9089-F0F70882E3F2}" type="datetime1">
              <a:rPr lang="en-GB" smtClean="0"/>
              <a:pPr>
                <a:defRPr/>
              </a:pPr>
              <a:t>30/06/2020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Peter Magawa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C554-7F20-4769-A105-2C1F137D0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07" r:id="rId2"/>
    <p:sldLayoutId id="2147483916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7" r:id="rId9"/>
    <p:sldLayoutId id="2147483913" r:id="rId10"/>
    <p:sldLayoutId id="2147483914" r:id="rId11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0"/>
            <a:ext cx="7790259" cy="147785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COPPERBELT UNIVERSITY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OF GRADUATE STUDIES</a:t>
            </a:r>
            <a:r>
              <a:rPr lang="en-US" sz="2800" dirty="0"/>
              <a:t/>
            </a:r>
            <a:br>
              <a:rPr lang="en-US" sz="2800" dirty="0"/>
            </a:b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492896"/>
            <a:ext cx="7092653" cy="2592507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Of Integrating DARTs On Learners Academic Performance In Teaching Of Rates Of Chemical Reactions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pPr algn="ctr"/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PETER    MAGAWA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18132668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01/07/2020</a:t>
            </a: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Supervisor: Dr Kabaso K. Kalebaila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060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00132"/>
          </a:xfrm>
        </p:spPr>
        <p:txBody>
          <a:bodyPr/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evaluate the effect of DARTs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rates of chemical reactions.</a:t>
            </a:r>
          </a:p>
          <a:p>
            <a:pPr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evaluate the effect of DARTs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concepts (terms) in rates of chemical reactions after an assessment.</a:t>
            </a:r>
          </a:p>
          <a:p>
            <a:pPr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whether DARTs had an impact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learners’ attitude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towards rates of chemical reactions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752988"/>
          </a:xfrm>
        </p:spPr>
        <p:txBody>
          <a:bodyPr/>
          <a:lstStyle/>
          <a:p>
            <a:pPr lvl="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impact of DARTs technique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rates of chemical reactions?</a:t>
            </a: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impact of DARTs technique on the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concepts (terms) in rates of chemical reactions after an assessment?</a:t>
            </a: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impact of DARTs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learners’ attitude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towards rate of chemical reactions?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en-US" sz="5400" b="1" dirty="0" smtClean="0"/>
              <a:t>Theoretical Framework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 </a:t>
            </a:r>
            <a:r>
              <a:rPr lang="en-US" sz="2400" dirty="0" smtClean="0"/>
              <a:t>This </a:t>
            </a:r>
            <a:r>
              <a:rPr lang="en-US" sz="2400" dirty="0"/>
              <a:t>research </a:t>
            </a:r>
            <a:r>
              <a:rPr lang="en-US" sz="2400" dirty="0" smtClean="0"/>
              <a:t>was </a:t>
            </a:r>
            <a:r>
              <a:rPr lang="en-US" sz="2400" dirty="0"/>
              <a:t>based on </a:t>
            </a:r>
            <a:r>
              <a:rPr lang="en-US" sz="2400" b="1" dirty="0"/>
              <a:t>two</a:t>
            </a:r>
            <a:r>
              <a:rPr lang="en-US" sz="2400" dirty="0"/>
              <a:t> theories: </a:t>
            </a:r>
            <a:r>
              <a:rPr lang="en-US" sz="2400" b="1" dirty="0"/>
              <a:t>Bruner’s Theory </a:t>
            </a:r>
            <a:r>
              <a:rPr lang="en-US" sz="2400" dirty="0"/>
              <a:t>of Experiential and Discovery Learning and </a:t>
            </a:r>
            <a:r>
              <a:rPr lang="en-US" sz="2400" b="1" dirty="0" err="1"/>
              <a:t>Ausubel’s</a:t>
            </a:r>
            <a:r>
              <a:rPr lang="en-US" sz="2400" b="1" dirty="0"/>
              <a:t> Theory </a:t>
            </a:r>
            <a:r>
              <a:rPr lang="en-US" sz="2400" dirty="0"/>
              <a:t>of Meaningful Learning.</a:t>
            </a:r>
          </a:p>
          <a:p>
            <a:endParaRPr lang="en-US" sz="2400" dirty="0"/>
          </a:p>
          <a:p>
            <a:r>
              <a:rPr lang="en-US" sz="2400" dirty="0"/>
              <a:t>Bruner (1960) provide experiences for inquiry learning and to discover relationships on their own.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Ausubel</a:t>
            </a:r>
            <a:r>
              <a:rPr lang="en-US" sz="2400" dirty="0"/>
              <a:t> (1967) Meaningful Learning Theory viewed learning as an active process.</a:t>
            </a:r>
          </a:p>
          <a:p>
            <a:endParaRPr lang="en-US" sz="2400" dirty="0"/>
          </a:p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3474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Conceptual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142976" y="3214686"/>
            <a:ext cx="2071702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Terms, Concepts in a Topic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86182" y="3286124"/>
            <a:ext cx="1928826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DARTs  Activity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6357950" y="2285992"/>
            <a:ext cx="1928826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High Performance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00826" y="4500570"/>
            <a:ext cx="1857388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Better interpretation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3286116" y="3500438"/>
            <a:ext cx="42862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9502625">
            <a:off x="5802292" y="2977502"/>
            <a:ext cx="571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906712">
            <a:off x="5790805" y="4146210"/>
            <a:ext cx="6912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116632"/>
            <a:ext cx="8229600" cy="781050"/>
          </a:xfrm>
        </p:spPr>
        <p:txBody>
          <a:bodyPr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400" dirty="0" smtClean="0"/>
              <a:t>r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6200" y="1517835"/>
            <a:ext cx="4567808" cy="18349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dirty="0">
                <a:cs typeface="Times New Roman" panose="02020603050405020304" pitchFamily="18" charset="0"/>
              </a:rPr>
              <a:t>Pre-test, Post-test, Post-post-test Control Group </a:t>
            </a:r>
            <a:r>
              <a:rPr lang="en-US" sz="2700" dirty="0" smtClean="0"/>
              <a:t>Quasi-Experimental Design</a:t>
            </a:r>
            <a:endParaRPr lang="en-US" sz="2700" dirty="0"/>
          </a:p>
        </p:txBody>
      </p:sp>
      <p:sp>
        <p:nvSpPr>
          <p:cNvPr id="8" name="Rounded Rectangle 7"/>
          <p:cNvSpPr/>
          <p:nvPr/>
        </p:nvSpPr>
        <p:spPr>
          <a:xfrm>
            <a:off x="4693720" y="1553148"/>
            <a:ext cx="4374080" cy="18351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RAPHEAL KOMBE  SECONDARY SCHOOL-</a:t>
            </a:r>
            <a:r>
              <a:rPr lang="en-US" sz="1400" dirty="0" err="1" smtClean="0"/>
              <a:t>Kabwe</a:t>
            </a: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105 participants; 53 Experimental group and  52 Control group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4223121"/>
            <a:ext cx="4501740" cy="14156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SIMPLE RANDOM SAMPLING (of intact classes with replacement)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4586845" y="4223121"/>
            <a:ext cx="4557155" cy="14156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CHEMISTRY ACHIEVEMENT TESTS (CAT)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LIKERT SCALE QUESTIONNAIRES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" y="1076980"/>
            <a:ext cx="3916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Design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400" y="1056262"/>
            <a:ext cx="3916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Area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105" y="3743980"/>
            <a:ext cx="4182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7200" y="374398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collection techniques</a:t>
            </a:r>
          </a:p>
        </p:txBody>
      </p:sp>
    </p:spTree>
    <p:extLst>
      <p:ext uri="{BB962C8B-B14F-4D97-AF65-F5344CB8AC3E}">
        <p14:creationId xmlns:p14="http://schemas.microsoft.com/office/powerpoint/2010/main" xmlns="" val="1279201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6762"/>
          </a:xfrm>
        </p:spPr>
        <p:txBody>
          <a:bodyPr/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Research Methodology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0" y="1412776"/>
          <a:ext cx="9144000" cy="5058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111512"/>
                <a:gridCol w="2984488"/>
              </a:tblGrid>
              <a:tr h="357766">
                <a:tc>
                  <a:txBody>
                    <a:bodyPr/>
                    <a:lstStyle/>
                    <a:p>
                      <a:r>
                        <a:rPr lang="en-US" dirty="0" smtClean="0"/>
                        <a:t>TERMS ( KEY WORDS)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DARTs 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/>
                </a:tc>
              </a:tr>
              <a:tr h="2236035">
                <a:tc>
                  <a:txBody>
                    <a:bodyPr/>
                    <a:lstStyle/>
                    <a:p>
                      <a:r>
                        <a:rPr lang="en-US" dirty="0" smtClean="0"/>
                        <a:t>Concentration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Learners </a:t>
                      </a:r>
                      <a:r>
                        <a:rPr lang="en-US" baseline="0" dirty="0" smtClean="0"/>
                        <a:t> prepare  two solutions: </a:t>
                      </a:r>
                    </a:p>
                    <a:p>
                      <a:r>
                        <a:rPr lang="en-US" baseline="0" dirty="0" smtClean="0"/>
                        <a:t>(a) </a:t>
                      </a:r>
                      <a:r>
                        <a:rPr lang="en-US" b="1" baseline="0" dirty="0" smtClean="0"/>
                        <a:t>100g</a:t>
                      </a:r>
                      <a:r>
                        <a:rPr lang="en-US" baseline="0" dirty="0" smtClean="0"/>
                        <a:t> of powdered glucose in </a:t>
                      </a:r>
                      <a:r>
                        <a:rPr lang="en-US" b="1" baseline="0" dirty="0" smtClean="0"/>
                        <a:t>3oml</a:t>
                      </a:r>
                      <a:r>
                        <a:rPr lang="en-US" baseline="0" dirty="0" smtClean="0"/>
                        <a:t> of water and  </a:t>
                      </a:r>
                    </a:p>
                    <a:p>
                      <a:r>
                        <a:rPr lang="en-US" baseline="0" dirty="0" smtClean="0"/>
                        <a:t>(b</a:t>
                      </a:r>
                      <a:r>
                        <a:rPr lang="en-US" b="1" baseline="0" dirty="0" smtClean="0"/>
                        <a:t>) 100g </a:t>
                      </a:r>
                      <a:r>
                        <a:rPr lang="en-US" baseline="0" dirty="0" smtClean="0"/>
                        <a:t>of powdered glucose in</a:t>
                      </a:r>
                      <a:r>
                        <a:rPr lang="en-US" b="1" baseline="0" dirty="0" smtClean="0"/>
                        <a:t> 100ml </a:t>
                      </a:r>
                      <a:r>
                        <a:rPr lang="en-US" baseline="0" dirty="0" smtClean="0"/>
                        <a:t>of water.</a:t>
                      </a:r>
                    </a:p>
                    <a:p>
                      <a:r>
                        <a:rPr lang="en-US" baseline="0" dirty="0" smtClean="0"/>
                        <a:t>Explain the difference in taste.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Solution (a) is sweeter than solution (b) because it contains more particles than the other. The </a:t>
                      </a:r>
                      <a:r>
                        <a:rPr lang="en-US" b="1" dirty="0" smtClean="0"/>
                        <a:t>more the particles </a:t>
                      </a:r>
                      <a:r>
                        <a:rPr lang="en-US" dirty="0" smtClean="0"/>
                        <a:t>the higher the </a:t>
                      </a:r>
                      <a:r>
                        <a:rPr lang="en-US" b="1" dirty="0" smtClean="0"/>
                        <a:t>concentration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2406861">
                <a:tc>
                  <a:txBody>
                    <a:bodyPr/>
                    <a:lstStyle/>
                    <a:p>
                      <a:r>
                        <a:rPr lang="en-US" dirty="0" smtClean="0"/>
                        <a:t>Surface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Both"/>
                      </a:pPr>
                      <a:r>
                        <a:rPr lang="en-US" baseline="0" dirty="0" smtClean="0"/>
                        <a:t>React Mable chips with dilute </a:t>
                      </a:r>
                      <a:r>
                        <a:rPr lang="en-US" baseline="0" dirty="0" err="1" smtClean="0"/>
                        <a:t>HCl</a:t>
                      </a:r>
                      <a:r>
                        <a:rPr lang="en-US" baseline="0" dirty="0" smtClean="0"/>
                        <a:t> and measure the time needed to collect CO2.</a:t>
                      </a:r>
                    </a:p>
                    <a:p>
                      <a:pPr marL="342900" indent="-342900">
                        <a:buAutoNum type="alphaLcParenBoth"/>
                      </a:pPr>
                      <a:r>
                        <a:rPr lang="en-US" baseline="0" dirty="0" smtClean="0"/>
                        <a:t> React powdered CaCO3 with </a:t>
                      </a:r>
                      <a:r>
                        <a:rPr lang="en-US" baseline="0" dirty="0" err="1" smtClean="0"/>
                        <a:t>HCl</a:t>
                      </a:r>
                      <a:r>
                        <a:rPr lang="en-US" baseline="0" dirty="0" smtClean="0"/>
                        <a:t> and measure the time needed to collect CO2.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Mable chips (lumps) have a </a:t>
                      </a:r>
                      <a:r>
                        <a:rPr lang="en-US" b="1" dirty="0" smtClean="0"/>
                        <a:t>smaller surface area </a:t>
                      </a:r>
                      <a:r>
                        <a:rPr lang="en-US" dirty="0" smtClean="0"/>
                        <a:t>hence reaction is slow.</a:t>
                      </a:r>
                    </a:p>
                    <a:p>
                      <a:r>
                        <a:rPr lang="en-US" dirty="0" smtClean="0"/>
                        <a:t>Powdered CaCO3</a:t>
                      </a:r>
                      <a:r>
                        <a:rPr lang="en-US" baseline="0" dirty="0" smtClean="0"/>
                        <a:t> has a </a:t>
                      </a:r>
                      <a:r>
                        <a:rPr lang="en-US" b="1" baseline="0" dirty="0" smtClean="0"/>
                        <a:t>large surface area </a:t>
                      </a:r>
                      <a:r>
                        <a:rPr lang="en-US" baseline="0" dirty="0" smtClean="0"/>
                        <a:t>hence reaction is fast.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57" y="-206461"/>
            <a:ext cx="8229600" cy="920817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- Quantitative 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92163"/>
            <a:ext cx="8229600" cy="4389437"/>
          </a:xfrm>
        </p:spPr>
        <p:txBody>
          <a:bodyPr/>
          <a:lstStyle/>
          <a:p>
            <a:r>
              <a:rPr lang="en-US" dirty="0" smtClean="0"/>
              <a:t>Tests of </a:t>
            </a:r>
            <a:r>
              <a:rPr lang="en-US" dirty="0" smtClean="0">
                <a:latin typeface="Constantia (Body)"/>
              </a:rPr>
              <a:t>Normality</a:t>
            </a:r>
            <a:r>
              <a:rPr lang="en-US" dirty="0" smtClean="0"/>
              <a:t>: </a:t>
            </a:r>
            <a:r>
              <a:rPr lang="en-US" sz="2800" b="1" dirty="0" smtClean="0"/>
              <a:t>Shapiro-Wilk(n </a:t>
            </a:r>
            <a:r>
              <a:rPr lang="en-US" sz="2800" b="1" dirty="0"/>
              <a:t>= </a:t>
            </a:r>
            <a:r>
              <a:rPr lang="en-US" sz="2800" b="1" dirty="0" smtClean="0"/>
              <a:t>105)</a:t>
            </a:r>
            <a:endParaRPr lang="en-US" sz="2800" dirty="0"/>
          </a:p>
          <a:p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0401983"/>
              </p:ext>
            </p:extLst>
          </p:nvPr>
        </p:nvGraphicFramePr>
        <p:xfrm>
          <a:off x="307901" y="1457521"/>
          <a:ext cx="7772400" cy="357179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47155"/>
                <a:gridCol w="1769344"/>
                <a:gridCol w="1537670"/>
                <a:gridCol w="980031"/>
                <a:gridCol w="838200"/>
              </a:tblGrid>
              <a:tr h="28181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Data Set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38100" marR="3810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effectLst/>
                        </a:rPr>
                        <a:t>Group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38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Statistic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df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Sig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124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Pretest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Experimental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0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Control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033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Post-Test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Experimental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965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35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Control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299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Counterbalance </a:t>
                      </a:r>
                    </a:p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kern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Post-Test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Experimental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961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079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05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Control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Half Frame 16"/>
          <p:cNvSpPr/>
          <p:nvPr/>
        </p:nvSpPr>
        <p:spPr>
          <a:xfrm rot="14891246">
            <a:off x="8319209" y="4439991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Box 20"/>
              <p:cNvSpPr txBox="1"/>
              <p:nvPr/>
            </p:nvSpPr>
            <p:spPr>
              <a:xfrm>
                <a:off x="304800" y="5334000"/>
                <a:ext cx="866786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All data sets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were normally distributed (p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&gt;0.05)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334000"/>
                <a:ext cx="8667863" cy="584775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1758" t="-14583" r="-914" b="-3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Half Frame 22"/>
          <p:cNvSpPr/>
          <p:nvPr/>
        </p:nvSpPr>
        <p:spPr>
          <a:xfrm rot="14891246">
            <a:off x="8281967" y="2917122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Half Frame 15"/>
          <p:cNvSpPr/>
          <p:nvPr/>
        </p:nvSpPr>
        <p:spPr>
          <a:xfrm rot="14891246">
            <a:off x="8339544" y="1976814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Half Frame 17"/>
          <p:cNvSpPr/>
          <p:nvPr/>
        </p:nvSpPr>
        <p:spPr>
          <a:xfrm rot="14891246">
            <a:off x="8325147" y="2483175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Half Frame 18"/>
          <p:cNvSpPr/>
          <p:nvPr/>
        </p:nvSpPr>
        <p:spPr>
          <a:xfrm rot="14891246">
            <a:off x="8319210" y="3499682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Half Frame 19"/>
          <p:cNvSpPr/>
          <p:nvPr/>
        </p:nvSpPr>
        <p:spPr>
          <a:xfrm rot="14891246">
            <a:off x="8318810" y="3952748"/>
            <a:ext cx="127292" cy="43967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0390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10" y="197768"/>
            <a:ext cx="8229600" cy="65946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- Quantitative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528219"/>
          </a:xfrm>
        </p:spPr>
        <p:txBody>
          <a:bodyPr/>
          <a:lstStyle/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Testing homogeneity of </a:t>
            </a:r>
            <a:r>
              <a:rPr lang="en-US" sz="2800" dirty="0" smtClean="0"/>
              <a:t>groups: </a:t>
            </a:r>
            <a:r>
              <a:rPr lang="en-US" sz="2800" b="1" dirty="0" smtClean="0">
                <a:solidFill>
                  <a:srgbClr val="0000FF"/>
                </a:solidFill>
              </a:rPr>
              <a:t>Performance CAT </a:t>
            </a: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 </a:t>
            </a: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    Pre-test</a:t>
            </a:r>
            <a:endParaRPr lang="en-US" sz="2800" b="1" dirty="0">
              <a:solidFill>
                <a:srgbClr val="0000FF"/>
              </a:solidFill>
            </a:endParaRPr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/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Sample t test (n </a:t>
            </a:r>
            <a:r>
              <a:rPr lang="en-US" sz="2800" b="1" dirty="0" smtClean="0"/>
              <a:t>= 105)</a:t>
            </a:r>
            <a:endParaRPr lang="en-US" sz="2800" dirty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7200" y="460254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P-value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0.184)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0.05.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significant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groups.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Groups were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Homogeneous – same prior knowledge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1797766"/>
              </p:ext>
            </p:extLst>
          </p:nvPr>
        </p:nvGraphicFramePr>
        <p:xfrm>
          <a:off x="152400" y="2743199"/>
          <a:ext cx="8305799" cy="16011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05000"/>
                <a:gridCol w="1828800"/>
                <a:gridCol w="1524000"/>
                <a:gridCol w="1676400"/>
                <a:gridCol w="1371599"/>
              </a:tblGrid>
              <a:tr h="724573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 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tailed).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43"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Pre-Test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37.55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1.337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.184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38.17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62161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10" y="152400"/>
            <a:ext cx="8229600" cy="70483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– Quantitative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10" y="1479550"/>
            <a:ext cx="8229600" cy="4389437"/>
          </a:xfrm>
        </p:spPr>
        <p:txBody>
          <a:bodyPr/>
          <a:lstStyle/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/>
              <a:t>H1: </a:t>
            </a:r>
            <a:r>
              <a:rPr lang="en-US" sz="2800" dirty="0" smtClean="0"/>
              <a:t>Testing </a:t>
            </a:r>
            <a:r>
              <a:rPr lang="en-US" sz="2800" dirty="0"/>
              <a:t>Significant difference in </a:t>
            </a:r>
            <a:r>
              <a:rPr lang="en-US" sz="2800" b="1" dirty="0" smtClean="0">
                <a:solidFill>
                  <a:srgbClr val="0000FF"/>
                </a:solidFill>
              </a:rPr>
              <a:t>Performance </a:t>
            </a: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 smtClean="0">
              <a:solidFill>
                <a:srgbClr val="0000FF"/>
              </a:solidFill>
            </a:endParaRP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   in CAT Post-test</a:t>
            </a:r>
            <a:endParaRPr lang="en-US" sz="2800" b="1" dirty="0">
              <a:solidFill>
                <a:srgbClr val="0000FF"/>
              </a:solidFill>
            </a:endParaRPr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/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Sample t test (n </a:t>
            </a:r>
            <a:r>
              <a:rPr lang="en-US" sz="2800" b="1" dirty="0" smtClean="0"/>
              <a:t>= 105)</a:t>
            </a:r>
            <a:endParaRPr lang="en-US" sz="2800" dirty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" y="4419600"/>
            <a:ext cx="899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P-value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0.000)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0.05.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a significant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groups in performance.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had a significant impact on performance.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5865934"/>
              </p:ext>
            </p:extLst>
          </p:nvPr>
        </p:nvGraphicFramePr>
        <p:xfrm>
          <a:off x="152400" y="2743199"/>
          <a:ext cx="8305799" cy="16011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05000"/>
                <a:gridCol w="1828800"/>
                <a:gridCol w="1524000"/>
                <a:gridCol w="1676400"/>
                <a:gridCol w="1371599"/>
              </a:tblGrid>
              <a:tr h="724573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 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tailed).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43"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Post-Test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70.96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24.278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50.25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30750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10" y="152400"/>
            <a:ext cx="8229600" cy="70483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– Quantitative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10" y="1325563"/>
            <a:ext cx="8229600" cy="4389437"/>
          </a:xfrm>
        </p:spPr>
        <p:txBody>
          <a:bodyPr/>
          <a:lstStyle/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/>
              <a:t>H2: </a:t>
            </a:r>
            <a:r>
              <a:rPr lang="en-US" sz="2800" dirty="0" smtClean="0"/>
              <a:t>Testing </a:t>
            </a:r>
            <a:r>
              <a:rPr lang="en-US" sz="2800" dirty="0"/>
              <a:t>Significant difference in </a:t>
            </a:r>
            <a:endParaRPr lang="en-US" sz="2800" dirty="0" smtClean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 smtClean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interpretation</a:t>
            </a:r>
            <a:r>
              <a:rPr lang="en-US" sz="2800" dirty="0" smtClean="0"/>
              <a:t> of concepts in rates of chemical</a:t>
            </a: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/>
              <a:t> reaction</a:t>
            </a:r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Sample t test (n </a:t>
            </a:r>
            <a:r>
              <a:rPr lang="en-US" sz="2800" b="1" dirty="0" smtClean="0"/>
              <a:t>= 105)</a:t>
            </a:r>
            <a:endParaRPr lang="en-US" sz="2800" dirty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" y="4419600"/>
            <a:ext cx="899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P-value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0.000)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0.05.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a significant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groups in interpretation of concepts.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had a significant impact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7414682"/>
              </p:ext>
            </p:extLst>
          </p:nvPr>
        </p:nvGraphicFramePr>
        <p:xfrm>
          <a:off x="152400" y="2743199"/>
          <a:ext cx="8305799" cy="16011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57400"/>
                <a:gridCol w="1828800"/>
                <a:gridCol w="1600200"/>
                <a:gridCol w="1447800"/>
                <a:gridCol w="1371599"/>
              </a:tblGrid>
              <a:tr h="724573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 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tailed).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43"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Counterbalance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41.44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14.883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62.23</a:t>
                      </a:r>
                      <a:endParaRPr lang="en-US" sz="3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430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9055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of contents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389437"/>
          </a:xfrm>
        </p:spPr>
        <p:txBody>
          <a:bodyPr/>
          <a:lstStyle/>
          <a:p>
            <a:r>
              <a:rPr lang="en-US" sz="2800" dirty="0" smtClean="0"/>
              <a:t>Title </a:t>
            </a:r>
            <a:r>
              <a:rPr lang="en-US" sz="2800" dirty="0"/>
              <a:t>of research topic</a:t>
            </a:r>
          </a:p>
          <a:p>
            <a:r>
              <a:rPr lang="en-US" sz="2800" dirty="0" smtClean="0"/>
              <a:t>Introduction/Literature </a:t>
            </a:r>
            <a:r>
              <a:rPr lang="en-US" sz="2800" dirty="0"/>
              <a:t>Review</a:t>
            </a:r>
          </a:p>
          <a:p>
            <a:r>
              <a:rPr lang="en-US" sz="2800" dirty="0" smtClean="0"/>
              <a:t>Problem </a:t>
            </a:r>
            <a:r>
              <a:rPr lang="en-US" sz="2800" dirty="0"/>
              <a:t>Statement</a:t>
            </a:r>
          </a:p>
          <a:p>
            <a:r>
              <a:rPr lang="en-US" sz="2800" dirty="0" smtClean="0"/>
              <a:t>Rationale/Justification</a:t>
            </a:r>
            <a:endParaRPr lang="en-US" sz="2800" dirty="0"/>
          </a:p>
          <a:p>
            <a:r>
              <a:rPr lang="en-US" sz="2800" smtClean="0"/>
              <a:t>Hypothesis</a:t>
            </a:r>
            <a:endParaRPr lang="en-US" sz="2800" dirty="0"/>
          </a:p>
          <a:p>
            <a:r>
              <a:rPr lang="en-US" sz="2800" dirty="0" smtClean="0"/>
              <a:t>Objectives</a:t>
            </a:r>
            <a:endParaRPr lang="en-US" sz="2800" dirty="0"/>
          </a:p>
          <a:p>
            <a:r>
              <a:rPr lang="en-US" sz="2800" dirty="0" smtClean="0"/>
              <a:t>Research </a:t>
            </a:r>
            <a:r>
              <a:rPr lang="en-US" sz="2800" dirty="0"/>
              <a:t>questions</a:t>
            </a:r>
          </a:p>
          <a:p>
            <a:r>
              <a:rPr lang="en-US" sz="2800" dirty="0" smtClean="0"/>
              <a:t>Research </a:t>
            </a:r>
            <a:r>
              <a:rPr lang="en-US" sz="2800" dirty="0"/>
              <a:t>Methodology</a:t>
            </a:r>
          </a:p>
          <a:p>
            <a:r>
              <a:rPr lang="en-US" sz="2800" dirty="0" smtClean="0"/>
              <a:t>Results</a:t>
            </a:r>
            <a:endParaRPr lang="en-US" sz="2800" dirty="0"/>
          </a:p>
          <a:p>
            <a:r>
              <a:rPr lang="en-US" sz="2800" dirty="0" smtClean="0"/>
              <a:t>Discussion </a:t>
            </a:r>
            <a:r>
              <a:rPr lang="en-US" sz="2800" dirty="0"/>
              <a:t>&amp; Conclusion</a:t>
            </a:r>
          </a:p>
          <a:p>
            <a:r>
              <a:rPr lang="en-US" sz="2800" dirty="0" smtClean="0"/>
              <a:t>Recommendations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59444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- Qualitative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8925092"/>
              </p:ext>
            </p:extLst>
          </p:nvPr>
        </p:nvGraphicFramePr>
        <p:xfrm>
          <a:off x="457200" y="1447800"/>
          <a:ext cx="8153401" cy="301791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809283"/>
                <a:gridCol w="25400"/>
                <a:gridCol w="2764402"/>
                <a:gridCol w="1554316"/>
              </a:tblGrid>
              <a:tr h="878058">
                <a:tc>
                  <a:txBody>
                    <a:bodyPr/>
                    <a:lstStyle/>
                    <a:p>
                      <a:pPr marL="38100" marR="3810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Kaiser-Meyer-Olkin </a:t>
                      </a:r>
                      <a:endParaRPr lang="en-US" sz="2400" dirty="0" smtClean="0">
                        <a:effectLst/>
                        <a:latin typeface="+mn-lt"/>
                      </a:endParaRPr>
                    </a:p>
                    <a:p>
                      <a:pPr marL="38100" marR="3810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+mn-lt"/>
                      </a:endParaRPr>
                    </a:p>
                    <a:p>
                      <a:pPr marL="38100" marR="3810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</a:rPr>
                        <a:t>(Measure </a:t>
                      </a:r>
                      <a:r>
                        <a:rPr lang="en-US" sz="2000" dirty="0">
                          <a:effectLst/>
                          <a:latin typeface="+mn-lt"/>
                        </a:rPr>
                        <a:t>of Sampling 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Adequacy)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.911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49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46490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</a:rPr>
                        <a:t>Bartlett's Test of Sphericity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Approx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Chi-Square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3260.145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3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37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.000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990600"/>
            <a:ext cx="403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KMO and Bartlett's Test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Rectangle 2"/>
              <p:cNvSpPr/>
              <p:nvPr/>
            </p:nvSpPr>
            <p:spPr>
              <a:xfrm>
                <a:off x="304800" y="4419600"/>
                <a:ext cx="8458200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GB" sz="24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KMO value  </a:t>
                </a:r>
                <a:r>
                  <a:rPr lang="en-GB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was 0.911, (</a:t>
                </a:r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0.7), therefore, sample was adequate  </a:t>
                </a:r>
                <a:r>
                  <a:rPr lang="en-GB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(Pallant, 2007). </a:t>
                </a:r>
                <a:endParaRPr lang="en-GB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value for </a:t>
                </a:r>
                <a:r>
                  <a:rPr lang="en-GB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Bartlett's Test </a:t>
                </a:r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was 0.000 (p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0.05) </m:t>
                    </m:r>
                  </m:oMath>
                </a14:m>
                <a:r>
                  <a:rPr lang="en-GB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therefore, data set was factorable (All items were significantly measuring some common variable).</a:t>
                </a: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419600"/>
                <a:ext cx="8458200" cy="193899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937" t="-2516" r="-1945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7084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10" y="1524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– Qualitative 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10" y="1479550"/>
            <a:ext cx="8229600" cy="4389437"/>
          </a:xfrm>
        </p:spPr>
        <p:txBody>
          <a:bodyPr/>
          <a:lstStyle/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/>
              <a:t>H3: </a:t>
            </a:r>
            <a:r>
              <a:rPr lang="en-US" sz="2800" dirty="0"/>
              <a:t>Testing Significant difference in </a:t>
            </a:r>
            <a:r>
              <a:rPr lang="en-US" sz="2800" dirty="0" smtClean="0"/>
              <a:t>learners’ </a:t>
            </a:r>
            <a:endParaRPr lang="en-US" sz="2800" dirty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	</a:t>
            </a:r>
            <a:r>
              <a:rPr lang="en-US" sz="2800" b="1" dirty="0" smtClean="0">
                <a:solidFill>
                  <a:srgbClr val="0000FF"/>
                </a:solidFill>
              </a:rPr>
              <a:t>attitude </a:t>
            </a:r>
            <a:r>
              <a:rPr lang="en-US" sz="2800" dirty="0" smtClean="0"/>
              <a:t>towards rates </a:t>
            </a:r>
            <a:r>
              <a:rPr lang="en-US" sz="2800" dirty="0"/>
              <a:t>of chemical reaction</a:t>
            </a:r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 smtClean="0"/>
          </a:p>
          <a:p>
            <a:pPr marL="0" marR="3810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Mann-Whitney U test</a:t>
            </a:r>
            <a:r>
              <a:rPr lang="en-US" sz="2800" b="1" dirty="0" smtClean="0"/>
              <a:t>(n </a:t>
            </a:r>
            <a:r>
              <a:rPr lang="en-US" sz="2800" b="1" dirty="0"/>
              <a:t>= </a:t>
            </a:r>
            <a:r>
              <a:rPr lang="en-US" sz="2800" b="1" dirty="0" smtClean="0"/>
              <a:t>105)</a:t>
            </a:r>
            <a:endParaRPr lang="en-US" sz="2800" dirty="0"/>
          </a:p>
          <a:p>
            <a:pPr marL="38100" marR="3810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57200" y="44958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P-value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0.474)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0.05.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significant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 groups.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had no significant impact on learners’ attitude.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03609785"/>
              </p:ext>
            </p:extLst>
          </p:nvPr>
        </p:nvGraphicFramePr>
        <p:xfrm>
          <a:off x="152400" y="2743199"/>
          <a:ext cx="8305799" cy="160111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905000"/>
                <a:gridCol w="1828800"/>
                <a:gridCol w="1524000"/>
                <a:gridCol w="1981200"/>
                <a:gridCol w="1066799"/>
              </a:tblGrid>
              <a:tr h="724573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Rank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Mann-Whitney 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Asymp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543"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Attitude</a:t>
                      </a: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55.10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1266.500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.474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50.86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85041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389437"/>
          </a:xfrm>
        </p:spPr>
        <p:txBody>
          <a:bodyPr/>
          <a:lstStyle/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technique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 a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learners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This is consistent with the findings of Gardner and Lunzer, (1980).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had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interpretation.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consistent with the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of Henderson and Wellington, (1998).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had </a:t>
            </a:r>
            <a:r>
              <a:rPr 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significant impact on learners’ attitude.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This is consistent with the findings of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Pamelasari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Khusniati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(2016)</a:t>
            </a:r>
            <a:endParaRPr lang="en-US" sz="3200" dirty="0" smtClean="0"/>
          </a:p>
          <a:p>
            <a:pPr algn="just"/>
            <a:endParaRPr lang="en-US" sz="3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9606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findings of this study, it is concluded that </a:t>
            </a:r>
          </a:p>
          <a:p>
            <a:pPr lvl="1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DARTs technique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an impact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learners’ performance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on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learners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interpretation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concepts in rates of chemical reactions.</a:t>
            </a:r>
          </a:p>
          <a:p>
            <a:pPr lvl="1"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learners’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attitude towards learning of rates of chemical reactions.</a:t>
            </a:r>
            <a:endParaRPr lang="en-US" sz="3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2186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b="1" dirty="0" smtClean="0"/>
              <a:t>Policy makers </a:t>
            </a:r>
            <a:r>
              <a:rPr lang="en-US" sz="3200" dirty="0" smtClean="0"/>
              <a:t>to consider the use of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technique in the teaching of chemistry</a:t>
            </a:r>
            <a:r>
              <a:rPr lang="en-US" sz="3200" dirty="0" smtClean="0"/>
              <a:t>.</a:t>
            </a:r>
          </a:p>
          <a:p>
            <a:pPr marL="0" indent="0" algn="just">
              <a:buNone/>
            </a:pPr>
            <a:endParaRPr lang="en-US" sz="3200" dirty="0" smtClean="0"/>
          </a:p>
          <a:p>
            <a:pPr algn="just"/>
            <a:r>
              <a:rPr lang="en-US" sz="3200" b="1" dirty="0" smtClean="0"/>
              <a:t>Education practitioners </a:t>
            </a:r>
            <a:r>
              <a:rPr lang="en-US" sz="3200" dirty="0" smtClean="0"/>
              <a:t>to study more on the use of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DARTs technique </a:t>
            </a:r>
            <a:r>
              <a:rPr lang="en-US" sz="3200" dirty="0" smtClean="0"/>
              <a:t>and consider using it in the teaching of chemistry and science in general.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034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4600" y="2438400"/>
            <a:ext cx="403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0" y="4038600"/>
            <a:ext cx="7854696" cy="2209800"/>
          </a:xfrm>
        </p:spPr>
        <p:txBody>
          <a:bodyPr/>
          <a:lstStyle/>
          <a:p>
            <a:pPr algn="ctr"/>
            <a:r>
              <a:rPr lang="en-US" sz="3600" b="1" dirty="0" smtClean="0"/>
              <a:t>Thank you for Your Attention</a:t>
            </a:r>
            <a:endParaRPr 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- Qualitative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41747943"/>
              </p:ext>
            </p:extLst>
          </p:nvPr>
        </p:nvGraphicFramePr>
        <p:xfrm>
          <a:off x="304800" y="1125782"/>
          <a:ext cx="8305800" cy="52994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/>
                <a:gridCol w="1600200"/>
                <a:gridCol w="1752600"/>
                <a:gridCol w="457200"/>
                <a:gridCol w="1447800"/>
                <a:gridCol w="1752600"/>
              </a:tblGrid>
              <a:tr h="13328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                                                   VARIABLE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aseline="0" dirty="0" smtClean="0">
                          <a:effectLst/>
                        </a:rPr>
                        <a:t>        </a:t>
                      </a:r>
                      <a:r>
                        <a:rPr lang="en-GB" sz="2000" dirty="0" smtClean="0">
                          <a:effectLst/>
                        </a:rPr>
                        <a:t>CONSTRUCT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effectLst/>
                        </a:rPr>
                        <a:t>    QUESTIONNAIRE ITEM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</a:rPr>
                        <a:t>PCA</a:t>
                      </a:r>
                      <a:r>
                        <a:rPr lang="en-GB" sz="2000" b="1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FACTOR </a:t>
                      </a:r>
                      <a:r>
                        <a:rPr lang="en-GB" sz="2000" dirty="0">
                          <a:effectLst/>
                        </a:rPr>
                        <a:t>LOADINGS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          CRONBACH'S </a:t>
                      </a:r>
                      <a:r>
                        <a:rPr lang="en-GB" sz="2000" dirty="0">
                          <a:effectLst/>
                        </a:rPr>
                        <a:t>ALPHA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170">
                <a:tc rowSpan="1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effectLst/>
                        </a:rPr>
                        <a:t>ATTITUDE</a:t>
                      </a:r>
                      <a:endParaRPr lang="en-US" sz="2400" dirty="0" smtClean="0">
                        <a:effectLst/>
                      </a:endParaRPr>
                    </a:p>
                    <a:p>
                      <a:endParaRPr lang="en-US" sz="2400" dirty="0"/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COGNITIVE </a:t>
                      </a:r>
                      <a:r>
                        <a:rPr lang="en-US" sz="2400" dirty="0" smtClean="0"/>
                        <a:t>/ </a:t>
                      </a:r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BEHAVIOURAL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Q5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1.028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.979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Q4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1.017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Q6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.988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3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Q3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.966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Q11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.895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Q2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.872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.807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Q10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.742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.727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1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Q13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.718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1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Q18</a:t>
                      </a:r>
                      <a:endParaRPr lang="en-US" sz="2000" kern="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.717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43580"/>
            <a:ext cx="5900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Validity and Reliability of Constructs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64995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- Qualitative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28474345"/>
              </p:ext>
            </p:extLst>
          </p:nvPr>
        </p:nvGraphicFramePr>
        <p:xfrm>
          <a:off x="304800" y="1182509"/>
          <a:ext cx="8305800" cy="35651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/>
                <a:gridCol w="1600200"/>
                <a:gridCol w="1752600"/>
                <a:gridCol w="457200"/>
                <a:gridCol w="1447800"/>
                <a:gridCol w="1752600"/>
              </a:tblGrid>
              <a:tr h="1313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                                                   VARIABLE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aseline="0" dirty="0" smtClean="0">
                          <a:effectLst/>
                        </a:rPr>
                        <a:t>        </a:t>
                      </a:r>
                      <a:r>
                        <a:rPr lang="en-GB" sz="2000" dirty="0" smtClean="0">
                          <a:effectLst/>
                        </a:rPr>
                        <a:t>CONSTRUCT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effectLst/>
                        </a:rPr>
                        <a:t>    QUESTIONNAIRE ITEM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</a:rPr>
                        <a:t>PCA</a:t>
                      </a:r>
                      <a:r>
                        <a:rPr lang="en-GB" sz="2000" b="1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FACTOR </a:t>
                      </a:r>
                      <a:r>
                        <a:rPr lang="en-GB" sz="2000" dirty="0">
                          <a:effectLst/>
                        </a:rPr>
                        <a:t>LOADINGS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          CRONBACH'S </a:t>
                      </a:r>
                      <a:r>
                        <a:rPr lang="en-GB" sz="2000" dirty="0">
                          <a:effectLst/>
                        </a:rPr>
                        <a:t>ALPHA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68" marR="3956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546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>
                          <a:effectLst/>
                        </a:rPr>
                        <a:t>ATTITUDE</a:t>
                      </a:r>
                      <a:endParaRPr lang="en-US" sz="2400" dirty="0" smtClean="0">
                        <a:effectLst/>
                      </a:endParaRPr>
                    </a:p>
                    <a:p>
                      <a:endParaRPr lang="en-US" sz="2400" dirty="0"/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00FF"/>
                          </a:solidFill>
                        </a:rPr>
                        <a:t>AFFECTIVE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Q7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1.049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.972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5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Q16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.991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0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Q8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.981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056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Q14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.951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62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Q15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.883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5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Q9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.818</a:t>
                      </a:r>
                      <a:endParaRPr lang="en-US" sz="20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457200"/>
            <a:ext cx="59000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Validity and Reliability of Constructs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04800" y="5019754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Factor loadings greater than </a:t>
            </a: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0.4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</a:t>
            </a: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therefore affective construct was valid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Cronbach’s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alpha values was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0.972,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greater than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0.7, </a:t>
            </a:r>
            <a:r>
              <a:rPr lang="en-GB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therefore </a:t>
            </a: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affective construct also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reliable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(Hair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al.,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2006; Pallant, 2007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was both valid and reliable and so could be used for further analysis.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93309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1143000"/>
          </a:xfrm>
        </p:spPr>
        <p:txBody>
          <a:bodyPr/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Introduction/Literature 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79950"/>
          </a:xfrm>
        </p:spPr>
        <p:txBody>
          <a:bodyPr/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learners have difficulties in comprehension of key scientific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Gardner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Lunzer (1980) used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activity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transforming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test learners’ understanding of the material of a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text. (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irected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ctivities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elated to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DARTs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 was developed in order to encourage learners to master concepts and develop cognitive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Pamelasari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Khusniati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2016)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46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F4FFB-9E45-4F6B-8EE5-DB9FDC267A1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62000" y="1200209"/>
            <a:ext cx="3429000" cy="1143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DARTs Activity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</a:t>
            </a:r>
            <a:r>
              <a:rPr lang="en-US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Terms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21135" y="1146237"/>
            <a:ext cx="3429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Teacher frames the questions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e.g.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a solute / solution / solvent?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85800" y="3056694"/>
            <a:ext cx="3429000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Teacher clarifies definitions and can use the texts in a topic with ease.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244935" y="3163826"/>
            <a:ext cx="3429000" cy="1143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Teacher provides table salt and water, beaker and a stirring rod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85800" y="4876800"/>
            <a:ext cx="3429000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group nominates one member to respond to questions asked by teacher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68686" y="4876800"/>
            <a:ext cx="3429000" cy="1143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Leaners in small groups discuss the texts “solute”, “solvent” and “solution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404" y="846892"/>
            <a:ext cx="552499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DARTs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(Henderson &amp; Wellington, 1998)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304805" y="1527237"/>
            <a:ext cx="97773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6200000">
            <a:off x="2114591" y="4362409"/>
            <a:ext cx="57141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400000">
            <a:off x="6749927" y="4438610"/>
            <a:ext cx="419016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0800000">
            <a:off x="4191000" y="5257800"/>
            <a:ext cx="97773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400000">
            <a:off x="6648347" y="2549463"/>
            <a:ext cx="62217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23528" y="-27384"/>
            <a:ext cx="8748464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Introduction/Literature Review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1599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437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trend for science performance mean scores at both school and national levels had been poor (ECZ Report 2013-2017)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 of candidates re-sitting for GCE in science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performance (GCE Report 2017)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Candidates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failed to described in detail scientific concepts and explain experimental procedures (Chief Examiner Report 2017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3186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95536" y="1628800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25506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Rationale/Justification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study seeks to enhance psychomotor skills, cognitive skills and report writing skills during DARTs activities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study seeks also to discourage memorizing of scientific terms and promote understanding through DARTs activities</a:t>
            </a:r>
          </a:p>
          <a:p>
            <a:pPr>
              <a:buNone/>
            </a:pP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8781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5324492"/>
          </a:xfrm>
        </p:spPr>
        <p:txBody>
          <a:bodyPr/>
          <a:lstStyle/>
          <a:p>
            <a:r>
              <a:rPr lang="en-GB" sz="2400" b="1" dirty="0" smtClean="0"/>
              <a:t>H1: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statistically significant difference in the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learners using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DARTs strategy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those using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method: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rates of chemical reactions.</a:t>
            </a:r>
          </a:p>
          <a:p>
            <a:pPr algn="just">
              <a:buNone/>
            </a:pPr>
            <a:endParaRPr lang="en-US" dirty="0" smtClean="0"/>
          </a:p>
          <a:p>
            <a:r>
              <a:rPr lang="en-GB" b="1" dirty="0" smtClean="0"/>
              <a:t>H2: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statistically significant difference in the </a:t>
            </a:r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scientific concepts (terms)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learners using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DARTs strategy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those using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method: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rates of chemical reactions</a:t>
            </a:r>
          </a:p>
          <a:p>
            <a:pPr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smtClean="0"/>
              <a:t>H3: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statistically significant difference in </a:t>
            </a:r>
            <a:r>
              <a:rPr lang="en-GB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attitude towards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rates of chemical reactions learners taught via </a:t>
            </a:r>
            <a:r>
              <a:rPr lang="en-GB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technique to those via </a:t>
            </a:r>
            <a:r>
              <a:rPr lang="en-GB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method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B9F6E-9B00-4014-BF87-1629B5A4F1B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6216</TotalTime>
  <Words>1472</Words>
  <Application>Microsoft Office PowerPoint</Application>
  <PresentationFormat>On-screen Show (4:3)</PresentationFormat>
  <Paragraphs>418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THE COPPERBELT UNIVERSITY SCHOOL OF GRADUATE STUDIES </vt:lpstr>
      <vt:lpstr>Table of contents</vt:lpstr>
      <vt:lpstr>Introduction/Literature Review</vt:lpstr>
      <vt:lpstr>Slide 4</vt:lpstr>
      <vt:lpstr>Problem Statement</vt:lpstr>
      <vt:lpstr>Problem Statement</vt:lpstr>
      <vt:lpstr>Problem Statement</vt:lpstr>
      <vt:lpstr>Rationale/Justification</vt:lpstr>
      <vt:lpstr>Research Hypotheses</vt:lpstr>
      <vt:lpstr>Research Objectives</vt:lpstr>
      <vt:lpstr>Research Questions</vt:lpstr>
      <vt:lpstr>Theoretical Framework</vt:lpstr>
      <vt:lpstr>Conceptual Framework</vt:lpstr>
      <vt:lpstr>Research Methodology</vt:lpstr>
      <vt:lpstr>Research Methodology</vt:lpstr>
      <vt:lpstr>RESULTS - Quantitative data</vt:lpstr>
      <vt:lpstr>RESULTS - Quantitative data</vt:lpstr>
      <vt:lpstr>RESULTS – Quantitative data</vt:lpstr>
      <vt:lpstr>RESULTS – Quantitative data</vt:lpstr>
      <vt:lpstr>RESULTS - Qualitative data</vt:lpstr>
      <vt:lpstr>RESULTS – Qualitative data</vt:lpstr>
      <vt:lpstr>Discussion</vt:lpstr>
      <vt:lpstr>Conclusion</vt:lpstr>
      <vt:lpstr>Recommendations</vt:lpstr>
      <vt:lpstr>Slide 25</vt:lpstr>
      <vt:lpstr>RESULTS - Qualitative data</vt:lpstr>
      <vt:lpstr>RESULTS - Qualitative data</vt:lpstr>
    </vt:vector>
  </TitlesOfParts>
  <Company>cbu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TOPIC</dc:title>
  <dc:creator>gilbertha.mulenga</dc:creator>
  <cp:lastModifiedBy>MAGAWA FAMILY</cp:lastModifiedBy>
  <cp:revision>799</cp:revision>
  <dcterms:created xsi:type="dcterms:W3CDTF">2010-08-03T11:41:26Z</dcterms:created>
  <dcterms:modified xsi:type="dcterms:W3CDTF">2020-06-30T21:32:12Z</dcterms:modified>
</cp:coreProperties>
</file>